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 id="269" r:id="rId4"/>
    <p:sldId id="267" r:id="rId5"/>
    <p:sldId id="268"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1143" autoAdjust="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2479531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353021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526336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495297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1298598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126894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2899459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220293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4171477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3752580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811ED7-20DB-4133-B958-D575C4A4DD10}" type="datetimeFigureOut">
              <a:rPr lang="en-US" smtClean="0"/>
              <a:t>2/28/2014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42B116-10DA-45A5-AA20-D56D44FB8E4B}" type="slidenum">
              <a:rPr lang="en-US" smtClean="0"/>
              <a:t>‹#›</a:t>
            </a:fld>
            <a:endParaRPr lang="en-US" dirty="0"/>
          </a:p>
        </p:txBody>
      </p:sp>
    </p:spTree>
    <p:extLst>
      <p:ext uri="{BB962C8B-B14F-4D97-AF65-F5344CB8AC3E}">
        <p14:creationId xmlns:p14="http://schemas.microsoft.com/office/powerpoint/2010/main" val="710973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11ED7-20DB-4133-B958-D575C4A4DD10}" type="datetimeFigureOut">
              <a:rPr lang="en-US" smtClean="0"/>
              <a:t>2/28/2014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2B116-10DA-45A5-AA20-D56D44FB8E4B}" type="slidenum">
              <a:rPr lang="en-US" smtClean="0"/>
              <a:t>‹#›</a:t>
            </a:fld>
            <a:endParaRPr lang="en-US" dirty="0"/>
          </a:p>
        </p:txBody>
      </p:sp>
    </p:spTree>
    <p:extLst>
      <p:ext uri="{BB962C8B-B14F-4D97-AF65-F5344CB8AC3E}">
        <p14:creationId xmlns:p14="http://schemas.microsoft.com/office/powerpoint/2010/main" val="2304779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360" y="694447"/>
            <a:ext cx="11236960" cy="5543697"/>
          </a:xfrm>
          <a:prstGeom prst="rect">
            <a:avLst/>
          </a:prstGeom>
        </p:spPr>
        <p:txBody>
          <a:bodyPr wrap="square">
            <a:spAutoFit/>
          </a:bodyPr>
          <a:lstStyle/>
          <a:p>
            <a:pPr algn="ctr"/>
            <a:r>
              <a:rPr lang="en-US" sz="3200" b="1" dirty="0"/>
              <a:t>THE TRANSFORMATION OF ELECTRICITY SECTOR ECONOMICS</a:t>
            </a:r>
            <a:endParaRPr lang="en-US" sz="3200" dirty="0"/>
          </a:p>
          <a:p>
            <a:pPr algn="ctr"/>
            <a:r>
              <a:rPr lang="en-US" sz="3200" dirty="0"/>
              <a:t> </a:t>
            </a:r>
          </a:p>
          <a:p>
            <a:pPr algn="ctr"/>
            <a:r>
              <a:rPr lang="en-US" sz="3200" dirty="0"/>
              <a:t>Presentation of Dr. Mark Cooper</a:t>
            </a:r>
          </a:p>
          <a:p>
            <a:pPr algn="ctr"/>
            <a:r>
              <a:rPr lang="en-US" sz="3200" dirty="0"/>
              <a:t>Senior Fellow for Economic Analysis,</a:t>
            </a:r>
          </a:p>
          <a:p>
            <a:pPr algn="ctr"/>
            <a:r>
              <a:rPr lang="en-US" sz="3200" dirty="0"/>
              <a:t>Institute for Energy and The Environment, Vermont Law School </a:t>
            </a:r>
          </a:p>
          <a:p>
            <a:pPr algn="ctr"/>
            <a:r>
              <a:rPr lang="en-US" sz="3200" dirty="0"/>
              <a:t> </a:t>
            </a:r>
          </a:p>
          <a:p>
            <a:pPr algn="ctr"/>
            <a:r>
              <a:rPr lang="en-US" sz="3200" dirty="0"/>
              <a:t>Joint Forum of North Carolina Warn and the John Locke Society on</a:t>
            </a:r>
          </a:p>
          <a:p>
            <a:pPr algn="ctr"/>
            <a:r>
              <a:rPr lang="en-US" sz="3200" dirty="0"/>
              <a:t>Monopoly, Competition and the NC Electricity Market</a:t>
            </a:r>
          </a:p>
          <a:p>
            <a:pPr algn="ctr"/>
            <a:r>
              <a:rPr lang="en-US" sz="3200" dirty="0"/>
              <a:t>Raleigh, North Carolina, </a:t>
            </a:r>
          </a:p>
          <a:p>
            <a:pPr algn="ctr"/>
            <a:r>
              <a:rPr lang="en-US" sz="3200" dirty="0"/>
              <a:t>February 26, 2014</a:t>
            </a:r>
          </a:p>
          <a:p>
            <a:pPr algn="ctr">
              <a:lnSpc>
                <a:spcPct val="107000"/>
              </a:lnSpc>
              <a:spcAft>
                <a:spcPts val="80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1144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200" y="344749"/>
            <a:ext cx="11988800" cy="6492931"/>
          </a:xfrm>
          <a:prstGeom prst="rect">
            <a:avLst/>
          </a:prstGeom>
        </p:spPr>
        <p:txBody>
          <a:bodyPr wrap="square">
            <a:spAutoFit/>
          </a:bodyPr>
          <a:lstStyle/>
          <a:p>
            <a:pPr>
              <a:lnSpc>
                <a:spcPct val="107000"/>
              </a:lnSpc>
              <a:spcAft>
                <a:spcPts val="800"/>
              </a:spcAft>
            </a:pPr>
            <a:r>
              <a:rPr lang="en-US" sz="2200" dirty="0" smtClean="0">
                <a:latin typeface="Calibri" panose="020F0502020204030204" pitchFamily="34" charset="0"/>
                <a:ea typeface="Calibri" panose="020F0502020204030204" pitchFamily="34" charset="0"/>
                <a:cs typeface="Times New Roman" panose="02020603050405020304" pitchFamily="18" charset="0"/>
              </a:rPr>
              <a:t>Base </a:t>
            </a:r>
            <a:r>
              <a:rPr lang="en-US" sz="2200" dirty="0">
                <a:latin typeface="Calibri" panose="020F0502020204030204" pitchFamily="34" charset="0"/>
                <a:ea typeface="Calibri" panose="020F0502020204030204" pitchFamily="34" charset="0"/>
                <a:cs typeface="Times New Roman" panose="02020603050405020304" pitchFamily="18" charset="0"/>
              </a:rPr>
              <a:t>load is not a myth, it is an antiquated concept that has outlived its economic usefulness, but it has a large institutional and physical infrastructure with massive entrenched incumbents wedded to it, who have the economic interest and political power to extend its life at great cost to consumers and the economy. </a:t>
            </a:r>
          </a:p>
          <a:p>
            <a:pPr>
              <a:lnSpc>
                <a:spcPct val="107000"/>
              </a:lnSpc>
              <a:spcAft>
                <a:spcPts val="800"/>
              </a:spcAft>
            </a:pPr>
            <a:r>
              <a:rPr lang="en-US" sz="2200" dirty="0">
                <a:latin typeface="Calibri" panose="020F0502020204030204" pitchFamily="34" charset="0"/>
                <a:ea typeface="Calibri" panose="020F0502020204030204" pitchFamily="34" charset="0"/>
                <a:cs typeface="Times New Roman" panose="02020603050405020304" pitchFamily="18" charset="0"/>
              </a:rPr>
              <a:t>The 20</a:t>
            </a:r>
            <a:r>
              <a:rPr lang="en-US" sz="2200" baseline="30000" dirty="0">
                <a:latin typeface="Calibri" panose="020F0502020204030204" pitchFamily="34" charset="0"/>
                <a:ea typeface="Calibri" panose="020F0502020204030204" pitchFamily="34" charset="0"/>
                <a:cs typeface="Times New Roman" panose="02020603050405020304" pitchFamily="18" charset="0"/>
              </a:rPr>
              <a:t>th</a:t>
            </a:r>
            <a:r>
              <a:rPr lang="en-US" sz="2200" dirty="0">
                <a:latin typeface="Calibri" panose="020F0502020204030204" pitchFamily="34" charset="0"/>
                <a:ea typeface="Calibri" panose="020F0502020204030204" pitchFamily="34" charset="0"/>
                <a:cs typeface="Times New Roman" panose="02020603050405020304" pitchFamily="18" charset="0"/>
              </a:rPr>
              <a:t> century electricity industry focused on base load facilities that had to run constantly to meeting off-peak demand and chose to </a:t>
            </a:r>
            <a:r>
              <a:rPr lang="en-US" sz="2200" dirty="0" smtClean="0">
                <a:latin typeface="Calibri" panose="020F0502020204030204" pitchFamily="34" charset="0"/>
                <a:ea typeface="Calibri" panose="020F0502020204030204" pitchFamily="34" charset="0"/>
                <a:cs typeface="Times New Roman" panose="02020603050405020304" pitchFamily="18" charset="0"/>
              </a:rPr>
              <a:t>meet higher </a:t>
            </a:r>
            <a:r>
              <a:rPr lang="en-US" sz="2200" dirty="0">
                <a:latin typeface="Calibri" panose="020F0502020204030204" pitchFamily="34" charset="0"/>
                <a:ea typeface="Calibri" panose="020F0502020204030204" pitchFamily="34" charset="0"/>
                <a:cs typeface="Times New Roman" panose="02020603050405020304" pitchFamily="18" charset="0"/>
              </a:rPr>
              <a:t>levels of demand (shoulder and peak), not by storing electricity itself, but by storing potential electricity in the form of raw fossil fuel (natural gas and diesel) since it was cheap and easy to convert to electricity.  </a:t>
            </a:r>
            <a:r>
              <a:rPr lang="en-US" sz="2200" dirty="0" smtClean="0">
                <a:latin typeface="Calibri" panose="020F0502020204030204" pitchFamily="34" charset="0"/>
                <a:ea typeface="Calibri" panose="020F0502020204030204" pitchFamily="34" charset="0"/>
                <a:cs typeface="Times New Roman" panose="02020603050405020304" pitchFamily="18" charset="0"/>
              </a:rPr>
              <a:t>The </a:t>
            </a:r>
            <a:r>
              <a:rPr lang="en-US" sz="2200" dirty="0">
                <a:latin typeface="Calibri" panose="020F0502020204030204" pitchFamily="34" charset="0"/>
                <a:ea typeface="Calibri" panose="020F0502020204030204" pitchFamily="34" charset="0"/>
                <a:cs typeface="Times New Roman" panose="02020603050405020304" pitchFamily="18" charset="0"/>
              </a:rPr>
              <a:t>scarcity rents necessary to pay the high capital cost of base load facilities were </a:t>
            </a:r>
            <a:r>
              <a:rPr lang="en-US" sz="2200" dirty="0" smtClean="0">
                <a:latin typeface="Calibri" panose="020F0502020204030204" pitchFamily="34" charset="0"/>
                <a:ea typeface="Calibri" panose="020F0502020204030204" pitchFamily="34" charset="0"/>
                <a:cs typeface="Times New Roman" panose="02020603050405020304" pitchFamily="18" charset="0"/>
              </a:rPr>
              <a:t>created </a:t>
            </a:r>
            <a:r>
              <a:rPr lang="en-US" sz="2200" dirty="0">
                <a:latin typeface="Calibri" panose="020F0502020204030204" pitchFamily="34" charset="0"/>
                <a:ea typeface="Calibri" panose="020F0502020204030204" pitchFamily="34" charset="0"/>
                <a:cs typeface="Times New Roman" panose="02020603050405020304" pitchFamily="18" charset="0"/>
              </a:rPr>
              <a:t>by allowing </a:t>
            </a:r>
            <a:r>
              <a:rPr lang="en-US" sz="2200" dirty="0" smtClean="0">
                <a:latin typeface="Calibri" panose="020F0502020204030204" pitchFamily="34" charset="0"/>
                <a:ea typeface="Calibri" panose="020F0502020204030204" pitchFamily="34" charset="0"/>
                <a:cs typeface="Times New Roman" panose="02020603050405020304" pitchFamily="18" charset="0"/>
              </a:rPr>
              <a:t>peak </a:t>
            </a:r>
            <a:r>
              <a:rPr lang="en-US" sz="2200" dirty="0">
                <a:latin typeface="Calibri" panose="020F0502020204030204" pitchFamily="34" charset="0"/>
                <a:ea typeface="Calibri" panose="020F0502020204030204" pitchFamily="34" charset="0"/>
                <a:cs typeface="Times New Roman" panose="02020603050405020304" pitchFamily="18" charset="0"/>
              </a:rPr>
              <a:t>prices to skyrocket.  </a:t>
            </a:r>
          </a:p>
          <a:p>
            <a:pPr>
              <a:lnSpc>
                <a:spcPct val="107000"/>
              </a:lnSpc>
              <a:spcAft>
                <a:spcPts val="800"/>
              </a:spcAft>
            </a:pPr>
            <a:r>
              <a:rPr lang="en-US" sz="2200" dirty="0">
                <a:latin typeface="Calibri" panose="020F0502020204030204" pitchFamily="34" charset="0"/>
                <a:ea typeface="Calibri" panose="020F0502020204030204" pitchFamily="34" charset="0"/>
                <a:cs typeface="Times New Roman" panose="02020603050405020304" pitchFamily="18" charset="0"/>
              </a:rPr>
              <a:t>Over the past decade It is has become much more costly to meet peak demand in this way, as the social cost of fossil fuels </a:t>
            </a:r>
            <a:r>
              <a:rPr lang="en-US" sz="2200" dirty="0" smtClean="0">
                <a:latin typeface="Calibri" panose="020F0502020204030204" pitchFamily="34" charset="0"/>
                <a:ea typeface="Calibri" panose="020F0502020204030204" pitchFamily="34" charset="0"/>
                <a:cs typeface="Times New Roman" panose="02020603050405020304" pitchFamily="18" charset="0"/>
              </a:rPr>
              <a:t>has </a:t>
            </a:r>
            <a:r>
              <a:rPr lang="en-US" sz="2200" dirty="0">
                <a:latin typeface="Calibri" panose="020F0502020204030204" pitchFamily="34" charset="0"/>
                <a:ea typeface="Calibri" panose="020F0502020204030204" pitchFamily="34" charset="0"/>
                <a:cs typeface="Times New Roman" panose="02020603050405020304" pitchFamily="18" charset="0"/>
              </a:rPr>
              <a:t>been recognized.  The search for low carbon alternatives to replace coal has unleashed a wave of innovation that </a:t>
            </a:r>
            <a:r>
              <a:rPr lang="en-US" sz="2200" dirty="0" smtClean="0">
                <a:latin typeface="Calibri" panose="020F0502020204030204" pitchFamily="34" charset="0"/>
                <a:ea typeface="Calibri" panose="020F0502020204030204" pitchFamily="34" charset="0"/>
                <a:cs typeface="Times New Roman" panose="02020603050405020304" pitchFamily="18" charset="0"/>
              </a:rPr>
              <a:t>is not </a:t>
            </a:r>
            <a:r>
              <a:rPr lang="en-US" sz="2200" dirty="0">
                <a:latin typeface="Calibri" panose="020F0502020204030204" pitchFamily="34" charset="0"/>
                <a:ea typeface="Calibri" panose="020F0502020204030204" pitchFamily="34" charset="0"/>
                <a:cs typeface="Times New Roman" panose="02020603050405020304" pitchFamily="18" charset="0"/>
              </a:rPr>
              <a:t>only dramatically </a:t>
            </a:r>
            <a:r>
              <a:rPr lang="en-US" sz="2200" dirty="0" smtClean="0">
                <a:latin typeface="Calibri" panose="020F0502020204030204" pitchFamily="34" charset="0"/>
                <a:ea typeface="Calibri" panose="020F0502020204030204" pitchFamily="34" charset="0"/>
                <a:cs typeface="Times New Roman" panose="02020603050405020304" pitchFamily="18" charset="0"/>
              </a:rPr>
              <a:t>lowering </a:t>
            </a:r>
            <a:r>
              <a:rPr lang="en-US" sz="2200" dirty="0">
                <a:latin typeface="Calibri" panose="020F0502020204030204" pitchFamily="34" charset="0"/>
                <a:ea typeface="Calibri" panose="020F0502020204030204" pitchFamily="34" charset="0"/>
                <a:cs typeface="Times New Roman" panose="02020603050405020304" pitchFamily="18" charset="0"/>
              </a:rPr>
              <a:t>the cost of alternatives but also leads to resources that are likely to be dispatched on </a:t>
            </a:r>
            <a:r>
              <a:rPr lang="en-US" sz="2200" dirty="0" smtClean="0">
                <a:latin typeface="Calibri" panose="020F0502020204030204" pitchFamily="34" charset="0"/>
                <a:ea typeface="Calibri" panose="020F0502020204030204" pitchFamily="34" charset="0"/>
                <a:cs typeface="Times New Roman" panose="02020603050405020304" pitchFamily="18" charset="0"/>
              </a:rPr>
              <a:t>peak. </a:t>
            </a:r>
            <a:r>
              <a:rPr lang="en-US" sz="2200" dirty="0">
                <a:latin typeface="Calibri" panose="020F0502020204030204" pitchFamily="34" charset="0"/>
                <a:ea typeface="Calibri" panose="020F0502020204030204" pitchFamily="34" charset="0"/>
                <a:cs typeface="Times New Roman" panose="02020603050405020304" pitchFamily="18" charset="0"/>
              </a:rPr>
              <a:t>Innovation is driving down the costs of utility scale storage</a:t>
            </a:r>
            <a:r>
              <a:rPr lang="en-US" sz="2200" dirty="0" smtClean="0">
                <a:latin typeface="Calibri" panose="020F0502020204030204" pitchFamily="34" charset="0"/>
                <a:ea typeface="Calibri" panose="020F0502020204030204" pitchFamily="34" charset="0"/>
                <a:cs typeface="Times New Roman" panose="02020603050405020304" pitchFamily="18" charset="0"/>
              </a:rPr>
              <a:t>. As </a:t>
            </a:r>
            <a:r>
              <a:rPr lang="en-US" sz="2200" dirty="0">
                <a:latin typeface="Calibri" panose="020F0502020204030204" pitchFamily="34" charset="0"/>
                <a:ea typeface="Calibri" panose="020F0502020204030204" pitchFamily="34" charset="0"/>
                <a:cs typeface="Times New Roman" panose="02020603050405020304" pitchFamily="18" charset="0"/>
              </a:rPr>
              <a:t>these </a:t>
            </a:r>
            <a:r>
              <a:rPr lang="en-US" sz="2200" dirty="0" smtClean="0">
                <a:latin typeface="Calibri" panose="020F0502020204030204" pitchFamily="34" charset="0"/>
                <a:ea typeface="Calibri" panose="020F0502020204030204" pitchFamily="34" charset="0"/>
                <a:cs typeface="Times New Roman" panose="02020603050405020304" pitchFamily="18" charset="0"/>
              </a:rPr>
              <a:t>resources come </a:t>
            </a:r>
            <a:r>
              <a:rPr lang="en-US" sz="2200" dirty="0">
                <a:latin typeface="Calibri" panose="020F0502020204030204" pitchFamily="34" charset="0"/>
                <a:ea typeface="Calibri" panose="020F0502020204030204" pitchFamily="34" charset="0"/>
                <a:cs typeface="Times New Roman" panose="02020603050405020304" pitchFamily="18" charset="0"/>
              </a:rPr>
              <a:t>on line, they shift the supply-curve, putting downward pressure on the market clearing price and the rents available for capital recovery.  </a:t>
            </a:r>
            <a:r>
              <a:rPr lang="en-US" sz="2200" dirty="0" smtClean="0">
                <a:latin typeface="Calibri" panose="020F0502020204030204" pitchFamily="34" charset="0"/>
                <a:ea typeface="Calibri" panose="020F0502020204030204" pitchFamily="34" charset="0"/>
                <a:cs typeface="Times New Roman" panose="02020603050405020304" pitchFamily="18" charset="0"/>
              </a:rPr>
              <a:t>This is what nuclear utilities are complaining about.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2978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200" y="1544320"/>
            <a:ext cx="11988800" cy="3854388"/>
          </a:xfrm>
          <a:prstGeom prst="rect">
            <a:avLst/>
          </a:prstGeom>
        </p:spPr>
        <p:txBody>
          <a:bodyPr wrap="square">
            <a:spAutoFit/>
          </a:bodyPr>
          <a:lstStyle/>
          <a:p>
            <a:pPr>
              <a:lnSpc>
                <a:spcPct val="107000"/>
              </a:lnSpc>
              <a:spcAft>
                <a:spcPts val="800"/>
              </a:spcAft>
            </a:pPr>
            <a:r>
              <a:rPr lang="en-US" sz="2200" dirty="0" smtClean="0">
                <a:latin typeface="Calibri" panose="020F0502020204030204" pitchFamily="34" charset="0"/>
                <a:ea typeface="Calibri" panose="020F0502020204030204" pitchFamily="34" charset="0"/>
                <a:cs typeface="Times New Roman" panose="02020603050405020304" pitchFamily="18" charset="0"/>
              </a:rPr>
              <a:t>With </a:t>
            </a:r>
            <a:r>
              <a:rPr lang="en-US" sz="2200" dirty="0">
                <a:latin typeface="Calibri" panose="020F0502020204030204" pitchFamily="34" charset="0"/>
                <a:ea typeface="Calibri" panose="020F0502020204030204" pitchFamily="34" charset="0"/>
                <a:cs typeface="Times New Roman" panose="02020603050405020304" pitchFamily="18" charset="0"/>
              </a:rPr>
              <a:t>the economics moving strongly in favor of the alternatives, the largest remaining obstacle to the transformation of the sector is the incumbents utilities who use the existing regulatory institutions to slow or prevent the growth of alternatives, demand full compensation for obsolete infrastructure, and resist the deployment of the infrastructure that will support the 21</a:t>
            </a:r>
            <a:r>
              <a:rPr lang="en-US" sz="2200" baseline="30000" dirty="0">
                <a:latin typeface="Calibri" panose="020F0502020204030204" pitchFamily="34" charset="0"/>
                <a:ea typeface="Calibri" panose="020F0502020204030204" pitchFamily="34" charset="0"/>
                <a:cs typeface="Times New Roman" panose="02020603050405020304" pitchFamily="18" charset="0"/>
              </a:rPr>
              <a:t>st</a:t>
            </a:r>
            <a:r>
              <a:rPr lang="en-US" sz="2200" dirty="0">
                <a:latin typeface="Calibri" panose="020F0502020204030204" pitchFamily="34" charset="0"/>
                <a:ea typeface="Calibri" panose="020F0502020204030204" pitchFamily="34" charset="0"/>
                <a:cs typeface="Times New Roman" panose="02020603050405020304" pitchFamily="18" charset="0"/>
              </a:rPr>
              <a:t> century approach.    </a:t>
            </a:r>
            <a:endParaRPr lang="en-US" sz="22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dirty="0" smtClean="0">
                <a:latin typeface="Calibri" panose="020F0502020204030204" pitchFamily="34" charset="0"/>
                <a:ea typeface="Calibri" panose="020F0502020204030204" pitchFamily="34" charset="0"/>
                <a:cs typeface="Times New Roman" panose="02020603050405020304" pitchFamily="18" charset="0"/>
              </a:rPr>
              <a:t>Whether your goal is more choice and competition, or more alternative resources, the key is to overcome the incumbent utilities and accelerate the transformation of the institutional and physical infrastructure.  The greatest obstacle to accomplishing those goals would be allow a nuclear reactor to be built, which would reinforce the incumbent structure and create a huge strategic overhang on the market. My slides describe the economics underlying the transformation .</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6606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a:stretch>
            <a:fillRect/>
          </a:stretch>
        </p:blipFill>
        <p:spPr>
          <a:xfrm>
            <a:off x="121920" y="539390"/>
            <a:ext cx="12070080" cy="5394960"/>
          </a:xfrm>
          <a:prstGeom prst="rect">
            <a:avLst/>
          </a:prstGeom>
        </p:spPr>
      </p:pic>
    </p:spTree>
    <p:extLst>
      <p:ext uri="{BB962C8B-B14F-4D97-AF65-F5344CB8AC3E}">
        <p14:creationId xmlns:p14="http://schemas.microsoft.com/office/powerpoint/2010/main" val="3677418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a:stretch>
            <a:fillRect/>
          </a:stretch>
        </p:blipFill>
        <p:spPr>
          <a:xfrm>
            <a:off x="396240" y="612615"/>
            <a:ext cx="11795760" cy="5760720"/>
          </a:xfrm>
          <a:prstGeom prst="rect">
            <a:avLst/>
          </a:prstGeom>
        </p:spPr>
      </p:pic>
    </p:spTree>
    <p:extLst>
      <p:ext uri="{BB962C8B-B14F-4D97-AF65-F5344CB8AC3E}">
        <p14:creationId xmlns:p14="http://schemas.microsoft.com/office/powerpoint/2010/main" val="1157528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66937" y="57984"/>
            <a:ext cx="9658126" cy="6742032"/>
          </a:xfrm>
          <a:prstGeom prst="rect">
            <a:avLst/>
          </a:prstGeom>
        </p:spPr>
      </p:pic>
    </p:spTree>
    <p:extLst>
      <p:ext uri="{BB962C8B-B14F-4D97-AF65-F5344CB8AC3E}">
        <p14:creationId xmlns:p14="http://schemas.microsoft.com/office/powerpoint/2010/main" val="3059261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407</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cooper</dc:creator>
  <cp:lastModifiedBy>mark cooper</cp:lastModifiedBy>
  <cp:revision>14</cp:revision>
  <dcterms:created xsi:type="dcterms:W3CDTF">2014-02-25T23:33:38Z</dcterms:created>
  <dcterms:modified xsi:type="dcterms:W3CDTF">2014-02-28T23:14:36Z</dcterms:modified>
</cp:coreProperties>
</file>